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Ubuntu"/>
      <p:regular r:id="rId20"/>
      <p:bold r:id="rId21"/>
      <p:italic r:id="rId22"/>
      <p:boldItalic r:id="rId23"/>
    </p:embeddedFont>
    <p:embeddedFont>
      <p:font typeface="Proxima Nov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Ubuntu-regular.fntdata"/><Relationship Id="rId22" Type="http://schemas.openxmlformats.org/officeDocument/2006/relationships/font" Target="fonts/Ubuntu-italic.fntdata"/><Relationship Id="rId21" Type="http://schemas.openxmlformats.org/officeDocument/2006/relationships/font" Target="fonts/Ubuntu-bold.fntdata"/><Relationship Id="rId24" Type="http://schemas.openxmlformats.org/officeDocument/2006/relationships/font" Target="fonts/ProximaNova-regular.fntdata"/><Relationship Id="rId23" Type="http://schemas.openxmlformats.org/officeDocument/2006/relationships/font" Target="fonts/Ubuntu-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italic.fntdata"/><Relationship Id="rId25" Type="http://schemas.openxmlformats.org/officeDocument/2006/relationships/font" Target="fonts/ProximaNova-bold.fntdata"/><Relationship Id="rId27"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1485b4668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1485b4668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1485b4668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1485b4668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fd117e9f5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fd117e9f5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fd117e9f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fd117e9f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407eaa18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b407eaa18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efd117e9f5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efd117e9f5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b1485b4668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b1485b4668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efd117e9f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efd117e9f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b1485b4668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b1485b4668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407eaa18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407eaa18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frontend, we'll be using HTML/CSS/JS along with Bootstrap to help with styling and jQuery to interact with the DOM. We will use one of React and Angular to make all the components of our website, Node.js and Express.js for the backend and API, and mongoDB for our database. We will also use RPI Shibboleth or OAuth, whichever we're supposed to use, for letting users login and Nylas Calendar API for viewing events users have signed up for.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1485b4668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1485b4668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functional requirements, we will have a login system to make sure only users can sign up for and create events. We will need to make separate event create and sign up forms for that. We will have a dashboard where users can view events they've signed up for or made. We will have an events page where all the events happening at RPI will be viewable. Along with that, there will be a user feed to personalize events to the user. We will also have an events API to allow developers to get data about events happening at RPI.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b1485b4668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b1485b4668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non-functional requirements, we will need to restrict our login system to only RPI students and staff which will be done using Shibboleth or OAuth. To make sure that our page doesn't get filled with fake events, we will have an event organizer role so that only users with that role can create events. We will need to authenticate users who request for the role, so we will likely have a request form for the role where users can fill out information about their organization that we can then verify ourselves. Since some events have sign-up forms on Google forms or Handshake or something else, we will allow for event organizers to decide whether they want to use our sign-up form or an external one. When users view events, they will be able to sort through them by a tag describing the event, such as clubs, careers, or sports. Once users have signed up for events, they will be able to view them on their dashboard on a calendar which will be made with Nylas Calendar API.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b1485b4668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b1485b4668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rive.google.com/file/d/1bHSxHyFGNY51aRc5T6H4fUzZ9tsuQFRo/view" TargetMode="Externa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en.m.wikipedia.org/wiki/File:HTML5_logo_and_wordmark.svg" TargetMode="External"/><Relationship Id="rId4" Type="http://schemas.openxmlformats.org/officeDocument/2006/relationships/hyperlink" Target="https://en.wikipedia.org/wiki/CSS" TargetMode="External"/><Relationship Id="rId11" Type="http://schemas.openxmlformats.org/officeDocument/2006/relationships/hyperlink" Target="https://www.nylas.com/blog/best-calendar-apis/" TargetMode="External"/><Relationship Id="rId10" Type="http://schemas.openxmlformats.org/officeDocument/2006/relationships/hyperlink" Target="https://en.wikipedia.org/wiki/File:Node.js_logo.svg" TargetMode="External"/><Relationship Id="rId9" Type="http://schemas.openxmlformats.org/officeDocument/2006/relationships/hyperlink" Target="https://en.m.wikipedia.org/wiki/File:MongoDB_Logo.svg" TargetMode="External"/><Relationship Id="rId5" Type="http://schemas.openxmlformats.org/officeDocument/2006/relationships/hyperlink" Target="https://theicom.org/js-logo/" TargetMode="External"/><Relationship Id="rId6" Type="http://schemas.openxmlformats.org/officeDocument/2006/relationships/hyperlink" Target="https://en.m.wikipedia.org/wiki/File:React-icon.svg" TargetMode="External"/><Relationship Id="rId7" Type="http://schemas.openxmlformats.org/officeDocument/2006/relationships/hyperlink" Target="https://en.wikipedia.org/wiki/File:Angular_full_color_logo.svg" TargetMode="External"/><Relationship Id="rId8" Type="http://schemas.openxmlformats.org/officeDocument/2006/relationships/hyperlink" Target="https://marketplace.visualstudio.com/items?itemName=AnbuselvanRocky.bootstrap5-vsco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 Id="rId11" Type="http://schemas.openxmlformats.org/officeDocument/2006/relationships/image" Target="../media/image16.png"/><Relationship Id="rId10" Type="http://schemas.openxmlformats.org/officeDocument/2006/relationships/image" Target="../media/image14.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1" type="subTitle"/>
          </p:nvPr>
        </p:nvSpPr>
        <p:spPr>
          <a:xfrm>
            <a:off x="311700" y="3448825"/>
            <a:ext cx="8520600" cy="7926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935"/>
              <a:buNone/>
            </a:pPr>
            <a:r>
              <a:rPr lang="en" sz="1979"/>
              <a:t>Vincent Lau, Victoria Cai, Xin Chao Chen, Mrunal Athaley, Siyan Zuhayer</a:t>
            </a:r>
            <a:endParaRPr sz="1979"/>
          </a:p>
        </p:txBody>
      </p:sp>
      <p:pic>
        <p:nvPicPr>
          <p:cNvPr id="60" name="Google Shape;60;p13"/>
          <p:cNvPicPr preferRelativeResize="0"/>
          <p:nvPr/>
        </p:nvPicPr>
        <p:blipFill>
          <a:blip r:embed="rId3">
            <a:alphaModFix/>
          </a:blip>
          <a:stretch>
            <a:fillRect/>
          </a:stretch>
        </p:blipFill>
        <p:spPr>
          <a:xfrm>
            <a:off x="1939788" y="316050"/>
            <a:ext cx="4937822" cy="252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2"/>
          <p:cNvPicPr preferRelativeResize="0"/>
          <p:nvPr/>
        </p:nvPicPr>
        <p:blipFill>
          <a:blip r:embed="rId3">
            <a:alphaModFix/>
          </a:blip>
          <a:stretch>
            <a:fillRect/>
          </a:stretch>
        </p:blipFill>
        <p:spPr>
          <a:xfrm>
            <a:off x="311700" y="461738"/>
            <a:ext cx="8520600" cy="4220031"/>
          </a:xfrm>
          <a:prstGeom prst="rect">
            <a:avLst/>
          </a:prstGeom>
          <a:noFill/>
          <a:ln>
            <a:noFill/>
          </a:ln>
        </p:spPr>
      </p:pic>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Site Map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Wireframes</a:t>
            </a:r>
            <a:endParaRPr/>
          </a:p>
        </p:txBody>
      </p:sp>
      <p:sp>
        <p:nvSpPr>
          <p:cNvPr id="142" name="Google Shape;142;p23"/>
          <p:cNvSpPr txBox="1"/>
          <p:nvPr/>
        </p:nvSpPr>
        <p:spPr>
          <a:xfrm>
            <a:off x="3795375" y="1346263"/>
            <a:ext cx="537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grpSp>
        <p:nvGrpSpPr>
          <p:cNvPr id="143" name="Google Shape;143;p23"/>
          <p:cNvGrpSpPr/>
          <p:nvPr/>
        </p:nvGrpSpPr>
        <p:grpSpPr>
          <a:xfrm>
            <a:off x="232424" y="1626363"/>
            <a:ext cx="8679151" cy="2323274"/>
            <a:chOff x="329825" y="1473963"/>
            <a:chExt cx="8679151" cy="2323274"/>
          </a:xfrm>
        </p:grpSpPr>
        <p:pic>
          <p:nvPicPr>
            <p:cNvPr id="144" name="Google Shape;144;p23"/>
            <p:cNvPicPr preferRelativeResize="0"/>
            <p:nvPr/>
          </p:nvPicPr>
          <p:blipFill>
            <a:blip r:embed="rId3">
              <a:alphaModFix/>
            </a:blip>
            <a:stretch>
              <a:fillRect/>
            </a:stretch>
          </p:blipFill>
          <p:spPr>
            <a:xfrm>
              <a:off x="4749655" y="1473963"/>
              <a:ext cx="4259322" cy="2323274"/>
            </a:xfrm>
            <a:prstGeom prst="rect">
              <a:avLst/>
            </a:prstGeom>
            <a:noFill/>
            <a:ln>
              <a:noFill/>
            </a:ln>
          </p:spPr>
        </p:pic>
        <p:pic>
          <p:nvPicPr>
            <p:cNvPr id="145" name="Google Shape;145;p23"/>
            <p:cNvPicPr preferRelativeResize="0"/>
            <p:nvPr/>
          </p:nvPicPr>
          <p:blipFill>
            <a:blip r:embed="rId4">
              <a:alphaModFix/>
            </a:blip>
            <a:stretch>
              <a:fillRect/>
            </a:stretch>
          </p:blipFill>
          <p:spPr>
            <a:xfrm>
              <a:off x="329825" y="1473963"/>
              <a:ext cx="4259327" cy="2323264"/>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510450" y="284200"/>
            <a:ext cx="8123100" cy="77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accent5"/>
                </a:solidFill>
                <a:latin typeface="Ubuntu"/>
                <a:ea typeface="Ubuntu"/>
                <a:cs typeface="Ubuntu"/>
                <a:sym typeface="Ubuntu"/>
              </a:rPr>
              <a:t>Instagram Video </a:t>
            </a:r>
            <a:endParaRPr b="1">
              <a:solidFill>
                <a:schemeClr val="accent5"/>
              </a:solidFill>
              <a:latin typeface="Ubuntu"/>
              <a:ea typeface="Ubuntu"/>
              <a:cs typeface="Ubuntu"/>
              <a:sym typeface="Ubuntu"/>
            </a:endParaRPr>
          </a:p>
        </p:txBody>
      </p:sp>
      <p:pic>
        <p:nvPicPr>
          <p:cNvPr id="151" name="Google Shape;151;p24" title="copy_25541D30-9392-4562-9A36-78941F7EAB93.mov">
            <a:hlinkClick r:id="rId3"/>
          </p:cNvPr>
          <p:cNvPicPr preferRelativeResize="0"/>
          <p:nvPr/>
        </p:nvPicPr>
        <p:blipFill>
          <a:blip r:embed="rId4">
            <a:alphaModFix/>
          </a:blip>
          <a:stretch>
            <a:fillRect/>
          </a:stretch>
        </p:blipFill>
        <p:spPr>
          <a:xfrm>
            <a:off x="3048025" y="1472625"/>
            <a:ext cx="3047949" cy="302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ctrTitle"/>
          </p:nvPr>
        </p:nvSpPr>
        <p:spPr>
          <a:xfrm>
            <a:off x="510450" y="263400"/>
            <a:ext cx="8123100" cy="158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THANKS!</a:t>
            </a:r>
            <a:endParaRPr/>
          </a:p>
        </p:txBody>
      </p:sp>
      <p:sp>
        <p:nvSpPr>
          <p:cNvPr id="157" name="Google Shape;157;p25"/>
          <p:cNvSpPr txBox="1"/>
          <p:nvPr>
            <p:ph idx="1" type="subTitle"/>
          </p:nvPr>
        </p:nvSpPr>
        <p:spPr>
          <a:xfrm>
            <a:off x="510450" y="3182313"/>
            <a:ext cx="8123100" cy="6300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lang="en"/>
              <a:t>What questions do you have?</a:t>
            </a:r>
            <a:endParaRPr/>
          </a:p>
        </p:txBody>
      </p:sp>
      <p:pic>
        <p:nvPicPr>
          <p:cNvPr id="158" name="Google Shape;158;p25"/>
          <p:cNvPicPr preferRelativeResize="0"/>
          <p:nvPr/>
        </p:nvPicPr>
        <p:blipFill>
          <a:blip r:embed="rId3">
            <a:alphaModFix/>
          </a:blip>
          <a:stretch>
            <a:fillRect/>
          </a:stretch>
        </p:blipFill>
        <p:spPr>
          <a:xfrm>
            <a:off x="3241142" y="1646675"/>
            <a:ext cx="2661726" cy="136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Image Sources</a:t>
            </a:r>
            <a:endParaRPr/>
          </a:p>
        </p:txBody>
      </p:sp>
      <p:sp>
        <p:nvSpPr>
          <p:cNvPr id="164" name="Google Shape;164;p26"/>
          <p:cNvSpPr txBox="1"/>
          <p:nvPr>
            <p:ph idx="1" type="subTitle"/>
          </p:nvPr>
        </p:nvSpPr>
        <p:spPr>
          <a:xfrm>
            <a:off x="510450" y="3182349"/>
            <a:ext cx="8123100" cy="1820700"/>
          </a:xfrm>
          <a:prstGeom prst="rect">
            <a:avLst/>
          </a:prstGeom>
        </p:spPr>
        <p:txBody>
          <a:bodyPr anchorCtr="0" anchor="t" bIns="91425" lIns="91425" spcFirstLastPara="1" rIns="91425" wrap="square" tIns="91425">
            <a:normAutofit fontScale="55000" lnSpcReduction="20000"/>
          </a:bodyPr>
          <a:lstStyle/>
          <a:p>
            <a:pPr indent="-312420" lvl="0" marL="457200" rtl="0" algn="l">
              <a:spcBef>
                <a:spcPts val="0"/>
              </a:spcBef>
              <a:spcAft>
                <a:spcPts val="0"/>
              </a:spcAft>
              <a:buSzPct val="100000"/>
              <a:buChar char="-"/>
            </a:pPr>
            <a:r>
              <a:rPr lang="en" u="sng">
                <a:solidFill>
                  <a:schemeClr val="hlink"/>
                </a:solidFill>
                <a:hlinkClick r:id="rId3"/>
              </a:rPr>
              <a:t>https://en.m.wikipedia.org/wiki/File:HTML5_logo_and_wordmark.svg</a:t>
            </a:r>
            <a:endParaRPr/>
          </a:p>
          <a:p>
            <a:pPr indent="-312420" lvl="0" marL="457200" rtl="0" algn="l">
              <a:spcBef>
                <a:spcPts val="0"/>
              </a:spcBef>
              <a:spcAft>
                <a:spcPts val="0"/>
              </a:spcAft>
              <a:buSzPct val="100000"/>
              <a:buChar char="-"/>
            </a:pPr>
            <a:r>
              <a:rPr lang="en" u="sng">
                <a:solidFill>
                  <a:schemeClr val="hlink"/>
                </a:solidFill>
                <a:hlinkClick r:id="rId4"/>
              </a:rPr>
              <a:t>https://en.wikipedia.org/wiki/CSS</a:t>
            </a:r>
            <a:endParaRPr/>
          </a:p>
          <a:p>
            <a:pPr indent="-312420" lvl="0" marL="457200" rtl="0" algn="l">
              <a:spcBef>
                <a:spcPts val="0"/>
              </a:spcBef>
              <a:spcAft>
                <a:spcPts val="0"/>
              </a:spcAft>
              <a:buSzPct val="100000"/>
              <a:buChar char="-"/>
            </a:pPr>
            <a:r>
              <a:rPr lang="en" u="sng">
                <a:solidFill>
                  <a:schemeClr val="hlink"/>
                </a:solidFill>
                <a:hlinkClick r:id="rId5"/>
              </a:rPr>
              <a:t>https://theicom.org/js-logo/</a:t>
            </a:r>
            <a:endParaRPr/>
          </a:p>
          <a:p>
            <a:pPr indent="-312420" lvl="0" marL="457200" rtl="0" algn="l">
              <a:spcBef>
                <a:spcPts val="0"/>
              </a:spcBef>
              <a:spcAft>
                <a:spcPts val="0"/>
              </a:spcAft>
              <a:buSzPct val="100000"/>
              <a:buChar char="-"/>
            </a:pPr>
            <a:r>
              <a:rPr lang="en" u="sng">
                <a:solidFill>
                  <a:schemeClr val="hlink"/>
                </a:solidFill>
                <a:hlinkClick r:id="rId6"/>
              </a:rPr>
              <a:t>https://en.m.wikipedia.org/wiki/File:React-icon.svg</a:t>
            </a:r>
            <a:endParaRPr/>
          </a:p>
          <a:p>
            <a:pPr indent="-312420" lvl="0" marL="457200" rtl="0" algn="l">
              <a:spcBef>
                <a:spcPts val="0"/>
              </a:spcBef>
              <a:spcAft>
                <a:spcPts val="0"/>
              </a:spcAft>
              <a:buSzPct val="100000"/>
              <a:buChar char="-"/>
            </a:pPr>
            <a:r>
              <a:rPr lang="en" u="sng">
                <a:solidFill>
                  <a:schemeClr val="hlink"/>
                </a:solidFill>
                <a:hlinkClick r:id="rId7"/>
              </a:rPr>
              <a:t>https://en.wikipedia.org/wiki/File:Angular_full_color_logo.svg</a:t>
            </a:r>
            <a:endParaRPr/>
          </a:p>
          <a:p>
            <a:pPr indent="-312420" lvl="0" marL="457200" rtl="0" algn="l">
              <a:spcBef>
                <a:spcPts val="0"/>
              </a:spcBef>
              <a:spcAft>
                <a:spcPts val="0"/>
              </a:spcAft>
              <a:buSzPct val="100000"/>
              <a:buChar char="-"/>
            </a:pPr>
            <a:r>
              <a:rPr lang="en" u="sng">
                <a:solidFill>
                  <a:schemeClr val="hlink"/>
                </a:solidFill>
                <a:hlinkClick r:id="rId8"/>
              </a:rPr>
              <a:t>https://marketplace.visualstudio.com/items?itemName=AnbuselvanRocky.bootstrap5-vscode</a:t>
            </a:r>
            <a:endParaRPr/>
          </a:p>
          <a:p>
            <a:pPr indent="-312420" lvl="0" marL="457200" rtl="0" algn="l">
              <a:spcBef>
                <a:spcPts val="0"/>
              </a:spcBef>
              <a:spcAft>
                <a:spcPts val="0"/>
              </a:spcAft>
              <a:buSzPct val="100000"/>
              <a:buChar char="-"/>
            </a:pPr>
            <a:r>
              <a:rPr lang="en" u="sng">
                <a:solidFill>
                  <a:schemeClr val="hlink"/>
                </a:solidFill>
                <a:hlinkClick r:id="rId9"/>
              </a:rPr>
              <a:t>https://en.m.wikipedia.org/wiki/File:MongoDB_Logo.svg</a:t>
            </a:r>
            <a:endParaRPr/>
          </a:p>
          <a:p>
            <a:pPr indent="-312420" lvl="0" marL="457200" rtl="0" algn="l">
              <a:spcBef>
                <a:spcPts val="0"/>
              </a:spcBef>
              <a:spcAft>
                <a:spcPts val="0"/>
              </a:spcAft>
              <a:buSzPct val="100000"/>
              <a:buChar char="-"/>
            </a:pPr>
            <a:r>
              <a:rPr lang="en" u="sng">
                <a:solidFill>
                  <a:schemeClr val="hlink"/>
                </a:solidFill>
                <a:hlinkClick r:id="rId10"/>
              </a:rPr>
              <a:t>https://en.wikipedia.org/wiki/File:Node.js_logo.svg</a:t>
            </a:r>
            <a:endParaRPr/>
          </a:p>
          <a:p>
            <a:pPr indent="-312420" lvl="0" marL="457200" rtl="0" algn="l">
              <a:spcBef>
                <a:spcPts val="0"/>
              </a:spcBef>
              <a:spcAft>
                <a:spcPts val="0"/>
              </a:spcAft>
              <a:buSzPct val="100000"/>
              <a:buChar char="-"/>
            </a:pPr>
            <a:r>
              <a:rPr lang="en" u="sng">
                <a:solidFill>
                  <a:schemeClr val="hlink"/>
                </a:solidFill>
                <a:hlinkClick r:id="rId11"/>
              </a:rPr>
              <a:t>https://www.nylas.com/blog/best-calendar-apis/</a:t>
            </a:r>
            <a:endParaRPr/>
          </a:p>
          <a:p>
            <a:pPr indent="-312420" lvl="0" marL="457200" rtl="0" algn="l">
              <a:spcBef>
                <a:spcPts val="0"/>
              </a:spcBef>
              <a:spcAft>
                <a:spcPts val="0"/>
              </a:spcAft>
              <a:buSzPct val="100000"/>
              <a:buChar char="-"/>
            </a:pPr>
            <a:r>
              <a:rPr lang="en"/>
              <a:t>DALLE generate image for Table of Contents, Stakeholders, User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1205825"/>
            <a:ext cx="4045200" cy="15096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None/>
            </a:pPr>
            <a:r>
              <a:rPr b="1" lang="en"/>
              <a:t>TABLE OF CONTENTS</a:t>
            </a:r>
            <a:endParaRPr b="1"/>
          </a:p>
        </p:txBody>
      </p:sp>
      <p:sp>
        <p:nvSpPr>
          <p:cNvPr id="66" name="Google Shape;66;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b="1" lang="en"/>
              <a:t>Summary</a:t>
            </a:r>
            <a:endParaRPr b="1"/>
          </a:p>
          <a:p>
            <a:pPr indent="-317500" lvl="1" marL="914400" rtl="0" algn="l">
              <a:spcBef>
                <a:spcPts val="0"/>
              </a:spcBef>
              <a:spcAft>
                <a:spcPts val="0"/>
              </a:spcAft>
              <a:buSzPts val="1400"/>
              <a:buChar char="❏"/>
            </a:pPr>
            <a:r>
              <a:rPr lang="en"/>
              <a:t>What is RPI Events</a:t>
            </a:r>
            <a:endParaRPr/>
          </a:p>
          <a:p>
            <a:pPr indent="-317500" lvl="1" marL="914400" rtl="0" algn="l">
              <a:spcBef>
                <a:spcPts val="0"/>
              </a:spcBef>
              <a:spcAft>
                <a:spcPts val="0"/>
              </a:spcAft>
              <a:buSzPts val="1400"/>
              <a:buChar char="❏"/>
            </a:pPr>
            <a:r>
              <a:rPr lang="en"/>
              <a:t>Users</a:t>
            </a:r>
            <a:endParaRPr/>
          </a:p>
          <a:p>
            <a:pPr indent="-317500" lvl="1" marL="914400" rtl="0" algn="l">
              <a:spcBef>
                <a:spcPts val="0"/>
              </a:spcBef>
              <a:spcAft>
                <a:spcPts val="0"/>
              </a:spcAft>
              <a:buSzPts val="1400"/>
              <a:buChar char="❏"/>
            </a:pPr>
            <a:r>
              <a:rPr lang="en"/>
              <a:t>Stakeholders</a:t>
            </a:r>
            <a:endParaRPr/>
          </a:p>
          <a:p>
            <a:pPr indent="-342900" lvl="0" marL="457200" rtl="0" algn="l">
              <a:spcBef>
                <a:spcPts val="0"/>
              </a:spcBef>
              <a:spcAft>
                <a:spcPts val="0"/>
              </a:spcAft>
              <a:buSzPts val="1800"/>
              <a:buChar char="❏"/>
            </a:pPr>
            <a:r>
              <a:rPr b="1" lang="en"/>
              <a:t>Requirements</a:t>
            </a:r>
            <a:endParaRPr b="1"/>
          </a:p>
          <a:p>
            <a:pPr indent="-317500" lvl="1" marL="914400" rtl="0" algn="l">
              <a:spcBef>
                <a:spcPts val="0"/>
              </a:spcBef>
              <a:spcAft>
                <a:spcPts val="0"/>
              </a:spcAft>
              <a:buSzPts val="1400"/>
              <a:buChar char="❏"/>
            </a:pPr>
            <a:r>
              <a:rPr lang="en"/>
              <a:t>Technolog</a:t>
            </a:r>
            <a:r>
              <a:rPr lang="en"/>
              <a:t>y Summary</a:t>
            </a:r>
            <a:endParaRPr/>
          </a:p>
          <a:p>
            <a:pPr indent="-317500" lvl="1" marL="914400" rtl="0" algn="l">
              <a:spcBef>
                <a:spcPts val="0"/>
              </a:spcBef>
              <a:spcAft>
                <a:spcPts val="0"/>
              </a:spcAft>
              <a:buSzPts val="1400"/>
              <a:buChar char="❏"/>
            </a:pPr>
            <a:r>
              <a:rPr lang="en"/>
              <a:t>Functional Requirements</a:t>
            </a:r>
            <a:endParaRPr/>
          </a:p>
          <a:p>
            <a:pPr indent="-317500" lvl="1" marL="914400" rtl="0" algn="l">
              <a:spcBef>
                <a:spcPts val="0"/>
              </a:spcBef>
              <a:spcAft>
                <a:spcPts val="0"/>
              </a:spcAft>
              <a:buSzPts val="1400"/>
              <a:buChar char="❏"/>
            </a:pPr>
            <a:r>
              <a:rPr lang="en"/>
              <a:t>Non-Functional Requirements</a:t>
            </a:r>
            <a:endParaRPr/>
          </a:p>
          <a:p>
            <a:pPr indent="-342900" lvl="0" marL="457200" rtl="0" algn="l">
              <a:spcBef>
                <a:spcPts val="0"/>
              </a:spcBef>
              <a:spcAft>
                <a:spcPts val="0"/>
              </a:spcAft>
              <a:buSzPts val="1800"/>
              <a:buChar char="❏"/>
            </a:pPr>
            <a:r>
              <a:rPr b="1" lang="en"/>
              <a:t>Planning Phase</a:t>
            </a:r>
            <a:endParaRPr b="1"/>
          </a:p>
          <a:p>
            <a:pPr indent="-317500" lvl="1" marL="914400" rtl="0" algn="l">
              <a:spcBef>
                <a:spcPts val="0"/>
              </a:spcBef>
              <a:spcAft>
                <a:spcPts val="0"/>
              </a:spcAft>
              <a:buSzPts val="1400"/>
              <a:buChar char="❏"/>
            </a:pPr>
            <a:r>
              <a:rPr lang="en"/>
              <a:t>Estimated Project Schedule</a:t>
            </a:r>
            <a:endParaRPr/>
          </a:p>
          <a:p>
            <a:pPr indent="-317500" lvl="1" marL="914400" rtl="0" algn="l">
              <a:spcBef>
                <a:spcPts val="0"/>
              </a:spcBef>
              <a:spcAft>
                <a:spcPts val="0"/>
              </a:spcAft>
              <a:buSzPts val="1400"/>
              <a:buChar char="❏"/>
            </a:pPr>
            <a:r>
              <a:rPr lang="en"/>
              <a:t>Site Map</a:t>
            </a:r>
            <a:endParaRPr/>
          </a:p>
          <a:p>
            <a:pPr indent="-317500" lvl="1" marL="914400" rtl="0" algn="l">
              <a:spcBef>
                <a:spcPts val="0"/>
              </a:spcBef>
              <a:spcAft>
                <a:spcPts val="0"/>
              </a:spcAft>
              <a:buSzPts val="1400"/>
              <a:buChar char="❏"/>
            </a:pPr>
            <a:r>
              <a:rPr lang="en"/>
              <a:t>Wireframes</a:t>
            </a:r>
            <a:endParaRPr/>
          </a:p>
        </p:txBody>
      </p:sp>
      <p:pic>
        <p:nvPicPr>
          <p:cNvPr id="67" name="Google Shape;67;p14"/>
          <p:cNvPicPr preferRelativeResize="0"/>
          <p:nvPr/>
        </p:nvPicPr>
        <p:blipFill>
          <a:blip r:embed="rId3">
            <a:alphaModFix/>
          </a:blip>
          <a:stretch>
            <a:fillRect/>
          </a:stretch>
        </p:blipFill>
        <p:spPr>
          <a:xfrm>
            <a:off x="570950" y="2944300"/>
            <a:ext cx="1837125" cy="1837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RPI Events?</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RPI Events is a hub for all events at RPI </a:t>
            </a:r>
            <a:r>
              <a:rPr lang="en" sz="700"/>
              <a:t>😱</a:t>
            </a:r>
            <a:endParaRPr sz="700"/>
          </a:p>
          <a:p>
            <a:pPr indent="-342900" lvl="0" marL="457200" rtl="0" algn="l">
              <a:spcBef>
                <a:spcPts val="1200"/>
              </a:spcBef>
              <a:spcAft>
                <a:spcPts val="0"/>
              </a:spcAft>
              <a:buSzPts val="1800"/>
              <a:buChar char="●"/>
            </a:pPr>
            <a:r>
              <a:rPr lang="en"/>
              <a:t>View all events happening on campus</a:t>
            </a:r>
            <a:endParaRPr/>
          </a:p>
          <a:p>
            <a:pPr indent="-342900" lvl="0" marL="457200" rtl="0" algn="l">
              <a:spcBef>
                <a:spcPts val="0"/>
              </a:spcBef>
              <a:spcAft>
                <a:spcPts val="0"/>
              </a:spcAft>
              <a:buSzPts val="1800"/>
              <a:buChar char="●"/>
            </a:pPr>
            <a:r>
              <a:rPr lang="en"/>
              <a:t>Post events that your club/organization is hosting</a:t>
            </a:r>
            <a:endParaRPr/>
          </a:p>
        </p:txBody>
      </p:sp>
      <p:pic>
        <p:nvPicPr>
          <p:cNvPr id="74" name="Google Shape;74;p15"/>
          <p:cNvPicPr preferRelativeResize="0"/>
          <p:nvPr/>
        </p:nvPicPr>
        <p:blipFill rotWithShape="1">
          <a:blip r:embed="rId3">
            <a:alphaModFix/>
          </a:blip>
          <a:srcRect b="3935" l="67167" r="672" t="65836"/>
          <a:stretch/>
        </p:blipFill>
        <p:spPr>
          <a:xfrm>
            <a:off x="6345700" y="509250"/>
            <a:ext cx="1654149" cy="1554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Users</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RPI Club Officers:</a:t>
            </a:r>
            <a:endParaRPr/>
          </a:p>
          <a:p>
            <a:pPr indent="-342900" lvl="0" marL="457200" rtl="0" algn="l">
              <a:spcBef>
                <a:spcPts val="0"/>
              </a:spcBef>
              <a:spcAft>
                <a:spcPts val="0"/>
              </a:spcAft>
              <a:buSzPts val="1800"/>
              <a:buChar char="-"/>
            </a:pPr>
            <a:r>
              <a:rPr lang="en"/>
              <a:t>Promote events hosted by their club.</a:t>
            </a:r>
            <a:endParaRPr/>
          </a:p>
          <a:p>
            <a:pPr indent="-342900" lvl="0" marL="457200" rtl="0" algn="l">
              <a:spcBef>
                <a:spcPts val="0"/>
              </a:spcBef>
              <a:spcAft>
                <a:spcPts val="0"/>
              </a:spcAft>
              <a:buSzPts val="1800"/>
              <a:buChar char="-"/>
            </a:pPr>
            <a:r>
              <a:rPr lang="en"/>
              <a:t>Avoid potential conflicts with other clubs.</a:t>
            </a:r>
            <a:endParaRPr/>
          </a:p>
          <a:p>
            <a:pPr indent="0" lvl="0" marL="0" rtl="0" algn="l">
              <a:spcBef>
                <a:spcPts val="0"/>
              </a:spcBef>
              <a:spcAft>
                <a:spcPts val="0"/>
              </a:spcAft>
              <a:buNone/>
            </a:pPr>
            <a:r>
              <a:rPr lang="en"/>
              <a:t>RPI Students:</a:t>
            </a:r>
            <a:endParaRPr/>
          </a:p>
          <a:p>
            <a:pPr indent="-342900" lvl="0" marL="457200" rtl="0" algn="l">
              <a:spcBef>
                <a:spcPts val="0"/>
              </a:spcBef>
              <a:spcAft>
                <a:spcPts val="0"/>
              </a:spcAft>
              <a:buSzPts val="1800"/>
              <a:buChar char="-"/>
            </a:pPr>
            <a:r>
              <a:rPr lang="en"/>
              <a:t>Attend events hosted by various clubs.</a:t>
            </a:r>
            <a:endParaRPr/>
          </a:p>
          <a:p>
            <a:pPr indent="-342900" lvl="0" marL="457200" rtl="0" algn="l">
              <a:spcBef>
                <a:spcPts val="0"/>
              </a:spcBef>
              <a:spcAft>
                <a:spcPts val="0"/>
              </a:spcAft>
              <a:buSzPts val="1800"/>
              <a:buChar char="-"/>
            </a:pPr>
            <a:r>
              <a:rPr lang="en"/>
              <a:t>Schedule their week more effectively.</a:t>
            </a:r>
            <a:endParaRPr/>
          </a:p>
          <a:p>
            <a:pPr indent="0" lvl="0" marL="0" rtl="0" algn="l">
              <a:spcBef>
                <a:spcPts val="0"/>
              </a:spcBef>
              <a:spcAft>
                <a:spcPts val="0"/>
              </a:spcAft>
              <a:buNone/>
            </a:pPr>
            <a:r>
              <a:rPr lang="en"/>
              <a:t>RPI Faculty and Staff:</a:t>
            </a:r>
            <a:endParaRPr/>
          </a:p>
          <a:p>
            <a:pPr indent="-342900" lvl="0" marL="457200" rtl="0" algn="l">
              <a:spcBef>
                <a:spcPts val="0"/>
              </a:spcBef>
              <a:spcAft>
                <a:spcPts val="0"/>
              </a:spcAft>
              <a:buSzPts val="1800"/>
              <a:buChar char="-"/>
            </a:pPr>
            <a:r>
              <a:rPr lang="en"/>
              <a:t>Host and promote events such as career fairs and workshops.</a:t>
            </a:r>
            <a:endParaRPr/>
          </a:p>
          <a:p>
            <a:pPr indent="0" lvl="0" marL="0" rtl="0" algn="l">
              <a:spcBef>
                <a:spcPts val="0"/>
              </a:spcBef>
              <a:spcAft>
                <a:spcPts val="0"/>
              </a:spcAft>
              <a:buNone/>
            </a:pPr>
            <a:r>
              <a:rPr lang="en"/>
              <a:t>RPI Parents:</a:t>
            </a:r>
            <a:endParaRPr/>
          </a:p>
          <a:p>
            <a:pPr indent="-342900" lvl="0" marL="457200" rtl="0" algn="l">
              <a:spcBef>
                <a:spcPts val="0"/>
              </a:spcBef>
              <a:spcAft>
                <a:spcPts val="0"/>
              </a:spcAft>
              <a:buSzPts val="1800"/>
              <a:buChar char="-"/>
            </a:pPr>
            <a:r>
              <a:rPr lang="en"/>
              <a:t>Stay informed about school activities and events.</a:t>
            </a:r>
            <a:endParaRPr/>
          </a:p>
        </p:txBody>
      </p:sp>
      <p:pic>
        <p:nvPicPr>
          <p:cNvPr id="81" name="Google Shape;81;p16"/>
          <p:cNvPicPr preferRelativeResize="0"/>
          <p:nvPr/>
        </p:nvPicPr>
        <p:blipFill rotWithShape="1">
          <a:blip r:embed="rId3">
            <a:alphaModFix/>
          </a:blip>
          <a:srcRect b="65116" l="0" r="68107" t="4837"/>
          <a:stretch/>
        </p:blipFill>
        <p:spPr>
          <a:xfrm>
            <a:off x="6963100" y="845825"/>
            <a:ext cx="1348874" cy="1270774"/>
          </a:xfrm>
          <a:prstGeom prst="rect">
            <a:avLst/>
          </a:prstGeom>
          <a:noFill/>
          <a:ln>
            <a:noFill/>
          </a:ln>
        </p:spPr>
      </p:pic>
      <p:pic>
        <p:nvPicPr>
          <p:cNvPr id="82" name="Google Shape;82;p16"/>
          <p:cNvPicPr preferRelativeResize="0"/>
          <p:nvPr/>
        </p:nvPicPr>
        <p:blipFill rotWithShape="1">
          <a:blip r:embed="rId4">
            <a:alphaModFix/>
          </a:blip>
          <a:srcRect b="66483" l="33563" r="30411" t="666"/>
          <a:stretch/>
        </p:blipFill>
        <p:spPr>
          <a:xfrm>
            <a:off x="4707325" y="336450"/>
            <a:ext cx="1393574" cy="1270774"/>
          </a:xfrm>
          <a:prstGeom prst="rect">
            <a:avLst/>
          </a:prstGeom>
          <a:noFill/>
          <a:ln>
            <a:noFill/>
          </a:ln>
        </p:spPr>
      </p:pic>
      <p:pic>
        <p:nvPicPr>
          <p:cNvPr id="83" name="Google Shape;83;p16"/>
          <p:cNvPicPr preferRelativeResize="0"/>
          <p:nvPr/>
        </p:nvPicPr>
        <p:blipFill rotWithShape="1">
          <a:blip r:embed="rId4">
            <a:alphaModFix/>
          </a:blip>
          <a:srcRect b="34390" l="36394" r="32549" t="38142"/>
          <a:stretch/>
        </p:blipFill>
        <p:spPr>
          <a:xfrm>
            <a:off x="5120527" y="2018625"/>
            <a:ext cx="1436797" cy="1270774"/>
          </a:xfrm>
          <a:prstGeom prst="rect">
            <a:avLst/>
          </a:prstGeom>
          <a:noFill/>
          <a:ln>
            <a:noFill/>
          </a:ln>
        </p:spPr>
      </p:pic>
      <p:pic>
        <p:nvPicPr>
          <p:cNvPr id="84" name="Google Shape;84;p16"/>
          <p:cNvPicPr preferRelativeResize="0"/>
          <p:nvPr/>
        </p:nvPicPr>
        <p:blipFill>
          <a:blip r:embed="rId5">
            <a:alphaModFix/>
          </a:blip>
          <a:stretch>
            <a:fillRect/>
          </a:stretch>
        </p:blipFill>
        <p:spPr>
          <a:xfrm>
            <a:off x="7133725" y="2868650"/>
            <a:ext cx="1393574" cy="1393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Stakeholders</a:t>
            </a:r>
            <a:endParaRPr/>
          </a:p>
        </p:txBody>
      </p:sp>
      <p:sp>
        <p:nvSpPr>
          <p:cNvPr id="90" name="Google Shape;90;p1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RPI Students</a:t>
            </a:r>
            <a:endParaRPr/>
          </a:p>
          <a:p>
            <a:pPr indent="-317500" lvl="1" marL="914400" rtl="0" algn="l">
              <a:spcBef>
                <a:spcPts val="0"/>
              </a:spcBef>
              <a:spcAft>
                <a:spcPts val="0"/>
              </a:spcAft>
              <a:buSzPts val="1400"/>
              <a:buChar char="○"/>
            </a:pPr>
            <a:r>
              <a:rPr lang="en"/>
              <a:t>More opportunities to socialize and lear</a:t>
            </a:r>
            <a:r>
              <a:rPr lang="en"/>
              <a:t>n</a:t>
            </a:r>
            <a:endParaRPr/>
          </a:p>
          <a:p>
            <a:pPr indent="-317500" lvl="1" marL="914400" rtl="0" algn="l">
              <a:spcBef>
                <a:spcPts val="0"/>
              </a:spcBef>
              <a:spcAft>
                <a:spcPts val="0"/>
              </a:spcAft>
              <a:buSzPts val="1400"/>
              <a:buChar char="○"/>
            </a:pPr>
            <a:r>
              <a:rPr lang="en"/>
              <a:t>An easy way to know what's going on</a:t>
            </a:r>
            <a:endParaRPr/>
          </a:p>
          <a:p>
            <a:pPr indent="-317500" lvl="1" marL="914400" rtl="0" algn="l">
              <a:spcBef>
                <a:spcPts val="0"/>
              </a:spcBef>
              <a:spcAft>
                <a:spcPts val="0"/>
              </a:spcAft>
              <a:buSzPts val="1400"/>
              <a:buChar char="○"/>
            </a:pPr>
            <a:r>
              <a:rPr lang="en"/>
              <a:t>A resource to help time management</a:t>
            </a:r>
            <a:endParaRPr/>
          </a:p>
          <a:p>
            <a:pPr indent="-342900" lvl="0" marL="457200" rtl="0" algn="l">
              <a:spcBef>
                <a:spcPts val="0"/>
              </a:spcBef>
              <a:spcAft>
                <a:spcPts val="0"/>
              </a:spcAft>
              <a:buSzPts val="1800"/>
              <a:buChar char="●"/>
            </a:pPr>
            <a:r>
              <a:rPr lang="en"/>
              <a:t>Event Hosters</a:t>
            </a:r>
            <a:endParaRPr/>
          </a:p>
          <a:p>
            <a:pPr indent="-317500" lvl="1" marL="914400" rtl="0" algn="l">
              <a:spcBef>
                <a:spcPts val="0"/>
              </a:spcBef>
              <a:spcAft>
                <a:spcPts val="0"/>
              </a:spcAft>
              <a:buSzPts val="1400"/>
              <a:buChar char="○"/>
            </a:pPr>
            <a:r>
              <a:rPr lang="en"/>
              <a:t>Will have a better ideas about how many people will attend their event, which helps them to make necessary changes</a:t>
            </a:r>
            <a:endParaRPr/>
          </a:p>
          <a:p>
            <a:pPr indent="-342900" lvl="0" marL="457200" rtl="0" algn="l">
              <a:spcBef>
                <a:spcPts val="0"/>
              </a:spcBef>
              <a:spcAft>
                <a:spcPts val="0"/>
              </a:spcAft>
              <a:buSzPts val="1800"/>
              <a:buChar char="●"/>
            </a:pPr>
            <a:r>
              <a:rPr lang="en"/>
              <a:t>Clubs and Teams</a:t>
            </a:r>
            <a:endParaRPr/>
          </a:p>
          <a:p>
            <a:pPr indent="-317500" lvl="1" marL="914400" rtl="0" algn="l">
              <a:spcBef>
                <a:spcPts val="0"/>
              </a:spcBef>
              <a:spcAft>
                <a:spcPts val="0"/>
              </a:spcAft>
              <a:buSzPts val="1400"/>
              <a:buChar char="○"/>
            </a:pPr>
            <a:r>
              <a:rPr lang="en"/>
              <a:t>Good for advertising their club/team so that more people know about it and maybe join</a:t>
            </a:r>
            <a:endParaRPr/>
          </a:p>
          <a:p>
            <a:pPr indent="-317500" lvl="1" marL="914400" rtl="0" algn="l">
              <a:spcBef>
                <a:spcPts val="0"/>
              </a:spcBef>
              <a:spcAft>
                <a:spcPts val="0"/>
              </a:spcAft>
              <a:buSzPts val="1400"/>
              <a:buChar char="○"/>
            </a:pPr>
            <a:r>
              <a:rPr lang="en"/>
              <a:t>Helpful to avoid conflicts with other events of similar interest</a:t>
            </a:r>
            <a:endParaRPr/>
          </a:p>
          <a:p>
            <a:pPr indent="-342900" lvl="0" marL="457200" rtl="0" algn="l">
              <a:spcBef>
                <a:spcPts val="0"/>
              </a:spcBef>
              <a:spcAft>
                <a:spcPts val="0"/>
              </a:spcAft>
              <a:buSzPts val="1800"/>
              <a:buChar char="●"/>
            </a:pPr>
            <a:r>
              <a:rPr lang="en"/>
              <a:t>Professors/Faculty and Staff</a:t>
            </a:r>
            <a:endParaRPr/>
          </a:p>
          <a:p>
            <a:pPr indent="-317500" lvl="1" marL="914400" rtl="0" algn="l">
              <a:spcBef>
                <a:spcPts val="0"/>
              </a:spcBef>
              <a:spcAft>
                <a:spcPts val="0"/>
              </a:spcAft>
              <a:buSzPts val="1400"/>
              <a:buChar char="○"/>
            </a:pPr>
            <a:r>
              <a:rPr lang="en"/>
              <a:t>Can use this tool to promote a workshop and etc.</a:t>
            </a:r>
            <a:endParaRPr/>
          </a:p>
          <a:p>
            <a:pPr indent="-317500" lvl="1" marL="914400" rtl="0" algn="l">
              <a:spcBef>
                <a:spcPts val="0"/>
              </a:spcBef>
              <a:spcAft>
                <a:spcPts val="0"/>
              </a:spcAft>
              <a:buSzPts val="1400"/>
              <a:buChar char="○"/>
            </a:pPr>
            <a:r>
              <a:rPr lang="en"/>
              <a:t>Can use this to promote a combined type of office hours</a:t>
            </a:r>
            <a:endParaRPr/>
          </a:p>
        </p:txBody>
      </p:sp>
      <p:pic>
        <p:nvPicPr>
          <p:cNvPr id="91" name="Google Shape;91;p17"/>
          <p:cNvPicPr preferRelativeResize="0"/>
          <p:nvPr/>
        </p:nvPicPr>
        <p:blipFill rotWithShape="1">
          <a:blip r:embed="rId3">
            <a:alphaModFix/>
          </a:blip>
          <a:srcRect b="0" l="639" r="66234" t="66250"/>
          <a:stretch/>
        </p:blipFill>
        <p:spPr>
          <a:xfrm>
            <a:off x="4698650" y="274950"/>
            <a:ext cx="1703849" cy="1735949"/>
          </a:xfrm>
          <a:prstGeom prst="rect">
            <a:avLst/>
          </a:prstGeom>
          <a:noFill/>
          <a:ln>
            <a:noFill/>
          </a:ln>
        </p:spPr>
      </p:pic>
      <p:pic>
        <p:nvPicPr>
          <p:cNvPr id="92" name="Google Shape;92;p17"/>
          <p:cNvPicPr preferRelativeResize="0"/>
          <p:nvPr/>
        </p:nvPicPr>
        <p:blipFill rotWithShape="1">
          <a:blip r:embed="rId3">
            <a:alphaModFix/>
          </a:blip>
          <a:srcRect b="6072" l="32462" r="33859" t="65632"/>
          <a:stretch/>
        </p:blipFill>
        <p:spPr>
          <a:xfrm>
            <a:off x="6301750" y="3703950"/>
            <a:ext cx="1563200" cy="1313349"/>
          </a:xfrm>
          <a:prstGeom prst="rect">
            <a:avLst/>
          </a:prstGeom>
          <a:noFill/>
          <a:ln>
            <a:noFill/>
          </a:ln>
        </p:spPr>
      </p:pic>
      <p:pic>
        <p:nvPicPr>
          <p:cNvPr id="93" name="Google Shape;93;p17"/>
          <p:cNvPicPr preferRelativeResize="0"/>
          <p:nvPr/>
        </p:nvPicPr>
        <p:blipFill rotWithShape="1">
          <a:blip r:embed="rId3">
            <a:alphaModFix/>
          </a:blip>
          <a:srcRect b="34151" l="69247" r="1517" t="37030"/>
          <a:stretch/>
        </p:blipFill>
        <p:spPr>
          <a:xfrm>
            <a:off x="6572900" y="1017725"/>
            <a:ext cx="1503700" cy="1482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32439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t>Technology Summary</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99" name="Google Shape;99;p18"/>
          <p:cNvSpPr txBox="1"/>
          <p:nvPr>
            <p:ph idx="1" type="body"/>
          </p:nvPr>
        </p:nvSpPr>
        <p:spPr>
          <a:xfrm>
            <a:off x="311700" y="1152475"/>
            <a:ext cx="3143100" cy="27510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HTML, CSS, JavaScript</a:t>
            </a:r>
            <a:endParaRPr/>
          </a:p>
          <a:p>
            <a:pPr indent="-342900" lvl="0" marL="457200" rtl="0" algn="l">
              <a:lnSpc>
                <a:spcPct val="100000"/>
              </a:lnSpc>
              <a:spcBef>
                <a:spcPts val="0"/>
              </a:spcBef>
              <a:spcAft>
                <a:spcPts val="0"/>
              </a:spcAft>
              <a:buSzPts val="1800"/>
              <a:buChar char="●"/>
            </a:pPr>
            <a:r>
              <a:rPr lang="en"/>
              <a:t>jQuery</a:t>
            </a:r>
            <a:endParaRPr/>
          </a:p>
          <a:p>
            <a:pPr indent="-342900" lvl="0" marL="457200" rtl="0" algn="l">
              <a:lnSpc>
                <a:spcPct val="100000"/>
              </a:lnSpc>
              <a:spcBef>
                <a:spcPts val="0"/>
              </a:spcBef>
              <a:spcAft>
                <a:spcPts val="0"/>
              </a:spcAft>
              <a:buSzPts val="1800"/>
              <a:buChar char="●"/>
            </a:pPr>
            <a:r>
              <a:rPr lang="en"/>
              <a:t>Bootstrap</a:t>
            </a:r>
            <a:endParaRPr/>
          </a:p>
          <a:p>
            <a:pPr indent="-342900" lvl="0" marL="457200" rtl="0" algn="l">
              <a:lnSpc>
                <a:spcPct val="100000"/>
              </a:lnSpc>
              <a:spcBef>
                <a:spcPts val="0"/>
              </a:spcBef>
              <a:spcAft>
                <a:spcPts val="0"/>
              </a:spcAft>
              <a:buSzPts val="1800"/>
              <a:buChar char="●"/>
            </a:pPr>
            <a:r>
              <a:rPr lang="en"/>
              <a:t>React/Angular</a:t>
            </a:r>
            <a:endParaRPr/>
          </a:p>
          <a:p>
            <a:pPr indent="-342900" lvl="0" marL="457200" rtl="0" algn="l">
              <a:lnSpc>
                <a:spcPct val="100000"/>
              </a:lnSpc>
              <a:spcBef>
                <a:spcPts val="0"/>
              </a:spcBef>
              <a:spcAft>
                <a:spcPts val="0"/>
              </a:spcAft>
              <a:buSzPts val="1800"/>
              <a:buChar char="●"/>
            </a:pPr>
            <a:r>
              <a:rPr lang="en"/>
              <a:t>Node.js</a:t>
            </a:r>
            <a:endParaRPr/>
          </a:p>
          <a:p>
            <a:pPr indent="-342900" lvl="0" marL="457200" rtl="0" algn="l">
              <a:lnSpc>
                <a:spcPct val="100000"/>
              </a:lnSpc>
              <a:spcBef>
                <a:spcPts val="0"/>
              </a:spcBef>
              <a:spcAft>
                <a:spcPts val="0"/>
              </a:spcAft>
              <a:buSzPts val="1800"/>
              <a:buChar char="●"/>
            </a:pPr>
            <a:r>
              <a:rPr lang="en"/>
              <a:t>Express.js</a:t>
            </a:r>
            <a:endParaRPr/>
          </a:p>
          <a:p>
            <a:pPr indent="-342900" lvl="0" marL="457200" rtl="0" algn="l">
              <a:lnSpc>
                <a:spcPct val="100000"/>
              </a:lnSpc>
              <a:spcBef>
                <a:spcPts val="0"/>
              </a:spcBef>
              <a:spcAft>
                <a:spcPts val="0"/>
              </a:spcAft>
              <a:buSzPts val="1800"/>
              <a:buChar char="●"/>
            </a:pPr>
            <a:r>
              <a:rPr lang="en"/>
              <a:t>mongoDB</a:t>
            </a:r>
            <a:endParaRPr/>
          </a:p>
          <a:p>
            <a:pPr indent="-342900" lvl="0" marL="457200" rtl="0" algn="l">
              <a:lnSpc>
                <a:spcPct val="100000"/>
              </a:lnSpc>
              <a:spcBef>
                <a:spcPts val="0"/>
              </a:spcBef>
              <a:spcAft>
                <a:spcPts val="0"/>
              </a:spcAft>
              <a:buSzPts val="1800"/>
              <a:buChar char="●"/>
            </a:pPr>
            <a:r>
              <a:rPr lang="en"/>
              <a:t>Shibboleth/OAuth</a:t>
            </a:r>
            <a:endParaRPr/>
          </a:p>
          <a:p>
            <a:pPr indent="-342900" lvl="0" marL="457200" rtl="0" algn="l">
              <a:lnSpc>
                <a:spcPct val="100000"/>
              </a:lnSpc>
              <a:spcBef>
                <a:spcPts val="0"/>
              </a:spcBef>
              <a:spcAft>
                <a:spcPts val="0"/>
              </a:spcAft>
              <a:buSzPts val="1800"/>
              <a:buChar char="●"/>
            </a:pPr>
            <a:r>
              <a:rPr lang="en"/>
              <a:t>Nylas Calendar API</a:t>
            </a:r>
            <a:endParaRPr/>
          </a:p>
        </p:txBody>
      </p:sp>
      <p:pic>
        <p:nvPicPr>
          <p:cNvPr id="100" name="Google Shape;100;p18"/>
          <p:cNvPicPr preferRelativeResize="0"/>
          <p:nvPr/>
        </p:nvPicPr>
        <p:blipFill>
          <a:blip r:embed="rId3">
            <a:alphaModFix/>
          </a:blip>
          <a:stretch>
            <a:fillRect/>
          </a:stretch>
        </p:blipFill>
        <p:spPr>
          <a:xfrm>
            <a:off x="4046575" y="387250"/>
            <a:ext cx="958900" cy="958900"/>
          </a:xfrm>
          <a:prstGeom prst="rect">
            <a:avLst/>
          </a:prstGeom>
          <a:noFill/>
          <a:ln>
            <a:noFill/>
          </a:ln>
        </p:spPr>
      </p:pic>
      <p:pic>
        <p:nvPicPr>
          <p:cNvPr id="101" name="Google Shape;101;p18"/>
          <p:cNvPicPr preferRelativeResize="0"/>
          <p:nvPr/>
        </p:nvPicPr>
        <p:blipFill>
          <a:blip r:embed="rId4">
            <a:alphaModFix/>
          </a:blip>
          <a:stretch>
            <a:fillRect/>
          </a:stretch>
        </p:blipFill>
        <p:spPr>
          <a:xfrm>
            <a:off x="5087727" y="387250"/>
            <a:ext cx="679659" cy="958898"/>
          </a:xfrm>
          <a:prstGeom prst="rect">
            <a:avLst/>
          </a:prstGeom>
          <a:noFill/>
          <a:ln>
            <a:noFill/>
          </a:ln>
        </p:spPr>
      </p:pic>
      <p:pic>
        <p:nvPicPr>
          <p:cNvPr id="102" name="Google Shape;102;p18"/>
          <p:cNvPicPr preferRelativeResize="0"/>
          <p:nvPr/>
        </p:nvPicPr>
        <p:blipFill>
          <a:blip r:embed="rId5">
            <a:alphaModFix/>
          </a:blip>
          <a:stretch>
            <a:fillRect/>
          </a:stretch>
        </p:blipFill>
        <p:spPr>
          <a:xfrm>
            <a:off x="5849625" y="387244"/>
            <a:ext cx="958900" cy="958900"/>
          </a:xfrm>
          <a:prstGeom prst="rect">
            <a:avLst/>
          </a:prstGeom>
          <a:noFill/>
          <a:ln>
            <a:noFill/>
          </a:ln>
        </p:spPr>
      </p:pic>
      <p:pic>
        <p:nvPicPr>
          <p:cNvPr id="103" name="Google Shape;103;p18"/>
          <p:cNvPicPr preferRelativeResize="0"/>
          <p:nvPr/>
        </p:nvPicPr>
        <p:blipFill>
          <a:blip r:embed="rId6">
            <a:alphaModFix/>
          </a:blip>
          <a:stretch>
            <a:fillRect/>
          </a:stretch>
        </p:blipFill>
        <p:spPr>
          <a:xfrm>
            <a:off x="7400325" y="387250"/>
            <a:ext cx="958900" cy="958900"/>
          </a:xfrm>
          <a:prstGeom prst="rect">
            <a:avLst/>
          </a:prstGeom>
          <a:noFill/>
          <a:ln>
            <a:noFill/>
          </a:ln>
        </p:spPr>
      </p:pic>
      <p:pic>
        <p:nvPicPr>
          <p:cNvPr id="104" name="Google Shape;104;p18"/>
          <p:cNvPicPr preferRelativeResize="0"/>
          <p:nvPr/>
        </p:nvPicPr>
        <p:blipFill>
          <a:blip r:embed="rId7">
            <a:alphaModFix/>
          </a:blip>
          <a:stretch>
            <a:fillRect/>
          </a:stretch>
        </p:blipFill>
        <p:spPr>
          <a:xfrm>
            <a:off x="2494525" y="1923546"/>
            <a:ext cx="958899" cy="833886"/>
          </a:xfrm>
          <a:prstGeom prst="rect">
            <a:avLst/>
          </a:prstGeom>
          <a:noFill/>
          <a:ln>
            <a:noFill/>
          </a:ln>
        </p:spPr>
      </p:pic>
      <p:pic>
        <p:nvPicPr>
          <p:cNvPr id="105" name="Google Shape;105;p18"/>
          <p:cNvPicPr preferRelativeResize="0"/>
          <p:nvPr/>
        </p:nvPicPr>
        <p:blipFill>
          <a:blip r:embed="rId8">
            <a:alphaModFix/>
          </a:blip>
          <a:stretch>
            <a:fillRect/>
          </a:stretch>
        </p:blipFill>
        <p:spPr>
          <a:xfrm>
            <a:off x="4071427" y="1934210"/>
            <a:ext cx="958899" cy="958920"/>
          </a:xfrm>
          <a:prstGeom prst="rect">
            <a:avLst/>
          </a:prstGeom>
          <a:noFill/>
          <a:ln>
            <a:noFill/>
          </a:ln>
        </p:spPr>
      </p:pic>
      <p:cxnSp>
        <p:nvCxnSpPr>
          <p:cNvPr id="106" name="Google Shape;106;p18"/>
          <p:cNvCxnSpPr/>
          <p:nvPr/>
        </p:nvCxnSpPr>
        <p:spPr>
          <a:xfrm flipH="1">
            <a:off x="3639725" y="1983163"/>
            <a:ext cx="245400" cy="861000"/>
          </a:xfrm>
          <a:prstGeom prst="straightConnector1">
            <a:avLst/>
          </a:prstGeom>
          <a:noFill/>
          <a:ln cap="flat" cmpd="sng" w="9525">
            <a:solidFill>
              <a:schemeClr val="dk1"/>
            </a:solidFill>
            <a:prstDash val="solid"/>
            <a:round/>
            <a:headEnd len="med" w="med" type="none"/>
            <a:tailEnd len="med" w="med" type="none"/>
          </a:ln>
        </p:spPr>
      </p:cxnSp>
      <p:pic>
        <p:nvPicPr>
          <p:cNvPr id="107" name="Google Shape;107;p18"/>
          <p:cNvPicPr preferRelativeResize="0"/>
          <p:nvPr/>
        </p:nvPicPr>
        <p:blipFill>
          <a:blip r:embed="rId9">
            <a:alphaModFix/>
          </a:blip>
          <a:stretch>
            <a:fillRect/>
          </a:stretch>
        </p:blipFill>
        <p:spPr>
          <a:xfrm>
            <a:off x="3313550" y="3393350"/>
            <a:ext cx="2036250" cy="1245814"/>
          </a:xfrm>
          <a:prstGeom prst="rect">
            <a:avLst/>
          </a:prstGeom>
          <a:noFill/>
          <a:ln>
            <a:noFill/>
          </a:ln>
        </p:spPr>
      </p:pic>
      <p:pic>
        <p:nvPicPr>
          <p:cNvPr id="108" name="Google Shape;108;p18"/>
          <p:cNvPicPr preferRelativeResize="0"/>
          <p:nvPr/>
        </p:nvPicPr>
        <p:blipFill>
          <a:blip r:embed="rId10">
            <a:alphaModFix/>
          </a:blip>
          <a:stretch>
            <a:fillRect/>
          </a:stretch>
        </p:blipFill>
        <p:spPr>
          <a:xfrm>
            <a:off x="6556175" y="3709800"/>
            <a:ext cx="2274002" cy="612933"/>
          </a:xfrm>
          <a:prstGeom prst="rect">
            <a:avLst/>
          </a:prstGeom>
          <a:noFill/>
          <a:ln>
            <a:noFill/>
          </a:ln>
        </p:spPr>
      </p:pic>
      <p:pic>
        <p:nvPicPr>
          <p:cNvPr id="109" name="Google Shape;109;p18"/>
          <p:cNvPicPr preferRelativeResize="0"/>
          <p:nvPr/>
        </p:nvPicPr>
        <p:blipFill>
          <a:blip r:embed="rId11">
            <a:alphaModFix/>
          </a:blip>
          <a:stretch>
            <a:fillRect/>
          </a:stretch>
        </p:blipFill>
        <p:spPr>
          <a:xfrm>
            <a:off x="5597275" y="2241623"/>
            <a:ext cx="2036250" cy="57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 Requirements</a:t>
            </a:r>
            <a:endParaRPr/>
          </a:p>
        </p:txBody>
      </p:sp>
      <p:sp>
        <p:nvSpPr>
          <p:cNvPr id="115" name="Google Shape;11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Login system</a:t>
            </a:r>
            <a:endParaRPr/>
          </a:p>
          <a:p>
            <a:pPr indent="-342900" lvl="0" marL="457200" rtl="0" algn="l">
              <a:spcBef>
                <a:spcPts val="0"/>
              </a:spcBef>
              <a:spcAft>
                <a:spcPts val="0"/>
              </a:spcAft>
              <a:buSzPts val="1800"/>
              <a:buChar char="●"/>
            </a:pPr>
            <a:r>
              <a:rPr lang="en"/>
              <a:t>Event creation / sign-up forms</a:t>
            </a:r>
            <a:endParaRPr/>
          </a:p>
          <a:p>
            <a:pPr indent="-342900" lvl="0" marL="457200" rtl="0" algn="l">
              <a:spcBef>
                <a:spcPts val="0"/>
              </a:spcBef>
              <a:spcAft>
                <a:spcPts val="0"/>
              </a:spcAft>
              <a:buSzPts val="1800"/>
              <a:buChar char="●"/>
            </a:pPr>
            <a:r>
              <a:rPr lang="en"/>
              <a:t>Dashboard</a:t>
            </a:r>
            <a:endParaRPr/>
          </a:p>
          <a:p>
            <a:pPr indent="-342900" lvl="0" marL="457200" rtl="0" algn="l">
              <a:spcBef>
                <a:spcPts val="0"/>
              </a:spcBef>
              <a:spcAft>
                <a:spcPts val="0"/>
              </a:spcAft>
              <a:buSzPts val="1800"/>
              <a:buChar char="●"/>
            </a:pPr>
            <a:r>
              <a:rPr lang="en"/>
              <a:t>All events page</a:t>
            </a:r>
            <a:endParaRPr/>
          </a:p>
          <a:p>
            <a:pPr indent="-342900" lvl="0" marL="457200" rtl="0" algn="l">
              <a:spcBef>
                <a:spcPts val="0"/>
              </a:spcBef>
              <a:spcAft>
                <a:spcPts val="0"/>
              </a:spcAft>
              <a:buSzPts val="1800"/>
              <a:buChar char="●"/>
            </a:pPr>
            <a:r>
              <a:rPr lang="en"/>
              <a:t>User feed</a:t>
            </a:r>
            <a:endParaRPr/>
          </a:p>
          <a:p>
            <a:pPr indent="-342900" lvl="0" marL="457200" rtl="0" algn="l">
              <a:spcBef>
                <a:spcPts val="0"/>
              </a:spcBef>
              <a:spcAft>
                <a:spcPts val="0"/>
              </a:spcAft>
              <a:buSzPts val="1800"/>
              <a:buChar char="●"/>
            </a:pPr>
            <a:r>
              <a:rPr lang="en"/>
              <a:t>Events API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Non-functional Requirements</a:t>
            </a:r>
            <a:endParaRPr/>
          </a:p>
        </p:txBody>
      </p:sp>
      <p:sp>
        <p:nvSpPr>
          <p:cNvPr id="121" name="Google Shape;12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RPI login</a:t>
            </a:r>
            <a:endParaRPr/>
          </a:p>
          <a:p>
            <a:pPr indent="-342900" lvl="0" marL="457200" rtl="0" algn="l">
              <a:spcBef>
                <a:spcPts val="0"/>
              </a:spcBef>
              <a:spcAft>
                <a:spcPts val="0"/>
              </a:spcAft>
              <a:buSzPts val="1800"/>
              <a:buChar char="●"/>
            </a:pPr>
            <a:r>
              <a:rPr lang="en"/>
              <a:t>Event organizer roles and authentication</a:t>
            </a:r>
            <a:endParaRPr/>
          </a:p>
          <a:p>
            <a:pPr indent="-342900" lvl="0" marL="457200" rtl="0" algn="l">
              <a:spcBef>
                <a:spcPts val="0"/>
              </a:spcBef>
              <a:spcAft>
                <a:spcPts val="0"/>
              </a:spcAft>
              <a:buSzPts val="1800"/>
              <a:buChar char="●"/>
            </a:pPr>
            <a:r>
              <a:rPr lang="en"/>
              <a:t>Internal/external event sign-up</a:t>
            </a:r>
            <a:endParaRPr/>
          </a:p>
          <a:p>
            <a:pPr indent="-342900" lvl="0" marL="457200" rtl="0" algn="l">
              <a:spcBef>
                <a:spcPts val="0"/>
              </a:spcBef>
              <a:spcAft>
                <a:spcPts val="0"/>
              </a:spcAft>
              <a:buSzPts val="1800"/>
              <a:buChar char="●"/>
            </a:pPr>
            <a:r>
              <a:rPr lang="en"/>
              <a:t>Event tags</a:t>
            </a:r>
            <a:endParaRPr/>
          </a:p>
          <a:p>
            <a:pPr indent="-342900" lvl="0" marL="457200" rtl="0" algn="l">
              <a:spcBef>
                <a:spcPts val="0"/>
              </a:spcBef>
              <a:spcAft>
                <a:spcPts val="0"/>
              </a:spcAft>
              <a:buSzPts val="1800"/>
              <a:buChar char="●"/>
            </a:pPr>
            <a:r>
              <a:rPr lang="en"/>
              <a:t>Events calendar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January</a:t>
            </a:r>
            <a:endParaRPr/>
          </a:p>
          <a:p>
            <a:pPr indent="-317500" lvl="0" marL="457200" rtl="0" algn="l">
              <a:spcBef>
                <a:spcPts val="0"/>
              </a:spcBef>
              <a:spcAft>
                <a:spcPts val="0"/>
              </a:spcAft>
              <a:buSzPts val="1400"/>
              <a:buChar char="-"/>
            </a:pPr>
            <a:r>
              <a:rPr lang="en"/>
              <a:t>Brainstorming and Identify Key Features</a:t>
            </a:r>
            <a:endParaRPr/>
          </a:p>
          <a:p>
            <a:pPr indent="-317500" lvl="0" marL="457200" rtl="0" algn="l">
              <a:spcBef>
                <a:spcPts val="0"/>
              </a:spcBef>
              <a:spcAft>
                <a:spcPts val="0"/>
              </a:spcAft>
              <a:buSzPts val="1400"/>
              <a:buChar char="-"/>
            </a:pPr>
            <a:r>
              <a:rPr lang="en"/>
              <a:t>Project Proposal</a:t>
            </a:r>
            <a:endParaRPr/>
          </a:p>
          <a:p>
            <a:pPr indent="0" lvl="0" marL="0" rtl="0" algn="l">
              <a:spcBef>
                <a:spcPts val="0"/>
              </a:spcBef>
              <a:spcAft>
                <a:spcPts val="0"/>
              </a:spcAft>
              <a:buNone/>
            </a:pPr>
            <a:r>
              <a:rPr lang="en"/>
              <a:t>February</a:t>
            </a:r>
            <a:endParaRPr/>
          </a:p>
          <a:p>
            <a:pPr indent="-317500" lvl="0" marL="457200" rtl="0" algn="l">
              <a:spcBef>
                <a:spcPts val="0"/>
              </a:spcBef>
              <a:spcAft>
                <a:spcPts val="0"/>
              </a:spcAft>
              <a:buSzPts val="1400"/>
              <a:buChar char="-"/>
            </a:pPr>
            <a:r>
              <a:rPr lang="en"/>
              <a:t>Initiate Coding for the Web App Interface</a:t>
            </a:r>
            <a:endParaRPr/>
          </a:p>
          <a:p>
            <a:pPr indent="-317500" lvl="0" marL="457200" rtl="0" algn="l">
              <a:spcBef>
                <a:spcPts val="0"/>
              </a:spcBef>
              <a:spcAft>
                <a:spcPts val="0"/>
              </a:spcAft>
              <a:buSzPts val="1400"/>
              <a:buChar char="-"/>
            </a:pPr>
            <a:r>
              <a:rPr lang="en"/>
              <a:t>Develop Initial Versions of Key Pages: Index, login, Home, etc.</a:t>
            </a:r>
            <a:endParaRPr/>
          </a:p>
          <a:p>
            <a:pPr indent="-317500" lvl="0" marL="457200" rtl="0" algn="l">
              <a:spcBef>
                <a:spcPts val="0"/>
              </a:spcBef>
              <a:spcAft>
                <a:spcPts val="0"/>
              </a:spcAft>
              <a:buSzPts val="1400"/>
              <a:buChar char="-"/>
            </a:pPr>
            <a:r>
              <a:rPr lang="en"/>
              <a:t>Complete Front-End Development to Achieve a Functional Interface</a:t>
            </a:r>
            <a:endParaRPr/>
          </a:p>
          <a:p>
            <a:pPr indent="-317500" lvl="0" marL="457200" rtl="0" algn="l">
              <a:spcBef>
                <a:spcPts val="0"/>
              </a:spcBef>
              <a:spcAft>
                <a:spcPts val="0"/>
              </a:spcAft>
              <a:buSzPts val="1400"/>
              <a:buChar char="-"/>
            </a:pPr>
            <a:r>
              <a:rPr lang="en"/>
              <a:t>Implement Additional Pages for Enhanced User-Friendliness</a:t>
            </a:r>
            <a:endParaRPr/>
          </a:p>
          <a:p>
            <a:pPr indent="-317500" lvl="0" marL="457200" rtl="0" algn="l">
              <a:spcBef>
                <a:spcPts val="0"/>
              </a:spcBef>
              <a:spcAft>
                <a:spcPts val="0"/>
              </a:spcAft>
              <a:buSzPts val="1400"/>
              <a:buChar char="-"/>
            </a:pPr>
            <a:r>
              <a:rPr lang="en"/>
              <a:t>Begin Back-End Development</a:t>
            </a:r>
            <a:endParaRPr/>
          </a:p>
          <a:p>
            <a:pPr indent="0" lvl="0" marL="0" rtl="0" algn="l">
              <a:lnSpc>
                <a:spcPct val="95000"/>
              </a:lnSpc>
              <a:spcBef>
                <a:spcPts val="0"/>
              </a:spcBef>
              <a:spcAft>
                <a:spcPts val="1200"/>
              </a:spcAft>
              <a:buSzPts val="275"/>
              <a:buNone/>
            </a:pPr>
            <a:r>
              <a:t/>
            </a:r>
            <a:endParaRPr/>
          </a:p>
        </p:txBody>
      </p:sp>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t>Estimated Project Schedule</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128" name="Google Shape;128;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March</a:t>
            </a:r>
            <a:endParaRPr sz="1300"/>
          </a:p>
          <a:p>
            <a:pPr indent="-311150" lvl="0" marL="457200" rtl="0" algn="l">
              <a:spcBef>
                <a:spcPts val="0"/>
              </a:spcBef>
              <a:spcAft>
                <a:spcPts val="0"/>
              </a:spcAft>
              <a:buSzPts val="1300"/>
              <a:buChar char="-"/>
            </a:pPr>
            <a:r>
              <a:rPr lang="en" sz="1300"/>
              <a:t>Develop Necessary APIs</a:t>
            </a:r>
            <a:endParaRPr sz="1300"/>
          </a:p>
          <a:p>
            <a:pPr indent="-311150" lvl="0" marL="457200" rtl="0" algn="l">
              <a:spcBef>
                <a:spcPts val="0"/>
              </a:spcBef>
              <a:spcAft>
                <a:spcPts val="0"/>
              </a:spcAft>
              <a:buSzPts val="1300"/>
              <a:buChar char="-"/>
            </a:pPr>
            <a:r>
              <a:rPr lang="en" sz="1300"/>
              <a:t>Set Up MongoDB Database and Establish Backend Connections</a:t>
            </a:r>
            <a:endParaRPr sz="1300"/>
          </a:p>
          <a:p>
            <a:pPr indent="-311150" lvl="0" marL="457200" rtl="0" algn="l">
              <a:spcBef>
                <a:spcPts val="0"/>
              </a:spcBef>
              <a:spcAft>
                <a:spcPts val="0"/>
              </a:spcAft>
              <a:buSzPts val="1300"/>
              <a:buChar char="-"/>
            </a:pPr>
            <a:r>
              <a:rPr lang="en" sz="1300"/>
              <a:t>Work on the Calendar Dashboard for accurate event display</a:t>
            </a:r>
            <a:endParaRPr sz="1300"/>
          </a:p>
          <a:p>
            <a:pPr indent="-311150" lvl="0" marL="457200" rtl="0" algn="l">
              <a:spcBef>
                <a:spcPts val="0"/>
              </a:spcBef>
              <a:spcAft>
                <a:spcPts val="0"/>
              </a:spcAft>
              <a:buSzPts val="1300"/>
              <a:buChar char="-"/>
            </a:pPr>
            <a:r>
              <a:rPr lang="en" sz="1300"/>
              <a:t>Implement Features for Organizers</a:t>
            </a:r>
            <a:endParaRPr sz="1300"/>
          </a:p>
          <a:p>
            <a:pPr indent="-311150" lvl="0" marL="457200" rtl="0" algn="l">
              <a:spcBef>
                <a:spcPts val="0"/>
              </a:spcBef>
              <a:spcAft>
                <a:spcPts val="0"/>
              </a:spcAft>
              <a:buSzPts val="1300"/>
              <a:buChar char="-"/>
            </a:pPr>
            <a:r>
              <a:rPr lang="en" sz="1300"/>
              <a:t>Create Endpoints for user registration, login, and profile management</a:t>
            </a:r>
            <a:endParaRPr sz="1300"/>
          </a:p>
          <a:p>
            <a:pPr indent="0" lvl="0" marL="0" rtl="0" algn="l">
              <a:spcBef>
                <a:spcPts val="0"/>
              </a:spcBef>
              <a:spcAft>
                <a:spcPts val="0"/>
              </a:spcAft>
              <a:buNone/>
            </a:pPr>
            <a:r>
              <a:rPr lang="en" sz="1300"/>
              <a:t>April</a:t>
            </a:r>
            <a:endParaRPr sz="1300"/>
          </a:p>
          <a:p>
            <a:pPr indent="-311150" lvl="0" marL="457200" rtl="0" algn="l">
              <a:spcBef>
                <a:spcPts val="0"/>
              </a:spcBef>
              <a:spcAft>
                <a:spcPts val="0"/>
              </a:spcAft>
              <a:buSzPts val="1300"/>
              <a:buChar char="-"/>
            </a:pPr>
            <a:r>
              <a:rPr lang="en" sz="1300"/>
              <a:t>Implement Other Features like Notification System for Event Updates and Dynamic User Feed With Relevant Event Suggestions</a:t>
            </a:r>
            <a:endParaRPr sz="1300"/>
          </a:p>
          <a:p>
            <a:pPr indent="-311150" lvl="0" marL="457200" rtl="0" algn="l">
              <a:spcBef>
                <a:spcPts val="0"/>
              </a:spcBef>
              <a:spcAft>
                <a:spcPts val="0"/>
              </a:spcAft>
              <a:buSzPts val="1300"/>
              <a:buChar char="-"/>
            </a:pPr>
            <a:r>
              <a:rPr lang="en" sz="1300"/>
              <a:t>Testing</a:t>
            </a:r>
            <a:r>
              <a:rPr lang="en" sz="1300"/>
              <a:t> of Backend </a:t>
            </a:r>
            <a:r>
              <a:rPr lang="en" sz="1300"/>
              <a:t>Components</a:t>
            </a:r>
            <a:r>
              <a:rPr lang="en" sz="1300"/>
              <a:t> and Addressing Bugs and Issues</a:t>
            </a:r>
            <a:endParaRPr sz="1300"/>
          </a:p>
          <a:p>
            <a:pPr indent="-311150" lvl="0" marL="457200" rtl="0" algn="l">
              <a:spcBef>
                <a:spcPts val="0"/>
              </a:spcBef>
              <a:spcAft>
                <a:spcPts val="0"/>
              </a:spcAft>
              <a:buSzPts val="1300"/>
              <a:buChar char="-"/>
            </a:pPr>
            <a:r>
              <a:rPr lang="en" sz="1300"/>
              <a:t>Prepare for the Final Presentation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1200"/>
              </a:spcAft>
              <a:buNone/>
            </a:pPr>
            <a:r>
              <a:t/>
            </a:r>
            <a:endParaRPr sz="1300"/>
          </a:p>
        </p:txBody>
      </p:sp>
      <p:pic>
        <p:nvPicPr>
          <p:cNvPr id="129" name="Google Shape;129;p21"/>
          <p:cNvPicPr preferRelativeResize="0"/>
          <p:nvPr/>
        </p:nvPicPr>
        <p:blipFill>
          <a:blip r:embed="rId3">
            <a:alphaModFix/>
          </a:blip>
          <a:stretch>
            <a:fillRect/>
          </a:stretch>
        </p:blipFill>
        <p:spPr>
          <a:xfrm>
            <a:off x="7496326" y="63388"/>
            <a:ext cx="1335974" cy="1335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